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64" r:id="rId4"/>
    <p:sldId id="295" r:id="rId5"/>
    <p:sldId id="263" r:id="rId6"/>
    <p:sldId id="258" r:id="rId7"/>
    <p:sldId id="269" r:id="rId8"/>
    <p:sldId id="274" r:id="rId9"/>
    <p:sldId id="275" r:id="rId10"/>
    <p:sldId id="272" r:id="rId11"/>
    <p:sldId id="273" r:id="rId12"/>
    <p:sldId id="270" r:id="rId13"/>
    <p:sldId id="299" r:id="rId14"/>
    <p:sldId id="283" r:id="rId15"/>
    <p:sldId id="284" r:id="rId16"/>
    <p:sldId id="285" r:id="rId17"/>
    <p:sldId id="286" r:id="rId18"/>
    <p:sldId id="290" r:id="rId19"/>
    <p:sldId id="291" r:id="rId20"/>
    <p:sldId id="292" r:id="rId21"/>
    <p:sldId id="294" r:id="rId22"/>
    <p:sldId id="293" r:id="rId23"/>
    <p:sldId id="276" r:id="rId24"/>
    <p:sldId id="266" r:id="rId25"/>
    <p:sldId id="277" r:id="rId26"/>
    <p:sldId id="278" r:id="rId27"/>
    <p:sldId id="271" r:id="rId28"/>
    <p:sldId id="267" r:id="rId29"/>
    <p:sldId id="279" r:id="rId30"/>
    <p:sldId id="260" r:id="rId31"/>
    <p:sldId id="268" r:id="rId32"/>
    <p:sldId id="259" r:id="rId33"/>
    <p:sldId id="282" r:id="rId34"/>
    <p:sldId id="281" r:id="rId35"/>
    <p:sldId id="297" r:id="rId36"/>
    <p:sldId id="296" r:id="rId37"/>
    <p:sldId id="280" r:id="rId38"/>
    <p:sldId id="298" r:id="rId39"/>
  </p:sldIdLst>
  <p:sldSz cx="9144000" cy="6858000" type="screen4x3"/>
  <p:notesSz cx="6858000" cy="9144000"/>
  <p:defaultTextStyle>
    <a:defPPr>
      <a:defRPr lang="en-US"/>
    </a:defPPr>
    <a:lvl1pPr marL="0" algn="l" defTabSz="4571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3" algn="l" defTabSz="4571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05" algn="l" defTabSz="4571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58" algn="l" defTabSz="4571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10" algn="l" defTabSz="4571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63" algn="l" defTabSz="4571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15" algn="l" defTabSz="4571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68" algn="l" defTabSz="4571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20" algn="l" defTabSz="4571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2" d="100"/>
          <a:sy n="72" d="100"/>
        </p:scale>
        <p:origin x="-128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E512DA-2F73-7249-9ED2-FA8F511757E2}" type="datetimeFigureOut">
              <a:rPr lang="en-US" smtClean="0"/>
              <a:t>17-03-01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E1A133-C742-004A-B4DC-D899C909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81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53" algn="l" defTabSz="4571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05" algn="l" defTabSz="4571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58" algn="l" defTabSz="4571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10" algn="l" defTabSz="4571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63" algn="l" defTabSz="4571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15" algn="l" defTabSz="4571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68" algn="l" defTabSz="4571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20" algn="l" defTabSz="4571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445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ea typeface="ＭＳ Ｐゴシック" charset="0"/>
                <a:cs typeface="ＭＳ Ｐゴシック" charset="0"/>
              </a:rPr>
              <a:t>consistency across the six individual brains is high – 98</a:t>
            </a:r>
            <a:r>
              <a:rPr lang="en-US" baseline="30000">
                <a:ea typeface="ＭＳ Ｐゴシック" charset="0"/>
                <a:cs typeface="ＭＳ Ｐゴシック" charset="0"/>
              </a:rPr>
              <a:t>th</a:t>
            </a:r>
            <a:r>
              <a:rPr lang="en-US">
                <a:ea typeface="ＭＳ Ｐゴシック" charset="0"/>
                <a:cs typeface="ＭＳ Ｐゴシック" charset="0"/>
              </a:rPr>
              <a:t> percentile</a:t>
            </a:r>
          </a:p>
        </p:txBody>
      </p:sp>
      <p:sp>
        <p:nvSpPr>
          <p:cNvPr id="1044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8AFB3D8-4F8D-1A42-81A4-ACA8D3BE8E28}" type="slidenum">
              <a:rPr lang="en-US" sz="1200"/>
              <a:pPr eaLnBrk="1" hangingPunct="1"/>
              <a:t>19</a:t>
            </a:fld>
            <a:endParaRPr 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649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ea typeface="ＭＳ Ｐゴシック" charset="0"/>
                <a:cs typeface="ＭＳ Ｐゴシック" charset="0"/>
              </a:rPr>
              <a:t>Group differences in regional cortical thickness between those who never and ever used cannabis show a gradient as a function of the regional differences in </a:t>
            </a:r>
            <a:r>
              <a:rPr lang="en-US" i="1">
                <a:ea typeface="ＭＳ Ｐゴシック" charset="0"/>
                <a:cs typeface="ＭＳ Ｐゴシック" charset="0"/>
              </a:rPr>
              <a:t>CNR1</a:t>
            </a:r>
            <a:r>
              <a:rPr lang="en-US">
                <a:ea typeface="ＭＳ Ｐゴシック" charset="0"/>
                <a:cs typeface="ＭＳ Ｐゴシック" charset="0"/>
              </a:rPr>
              <a:t> expression.</a:t>
            </a:r>
          </a:p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064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DEECA40-2FD4-9346-96D0-0C811A227238}" type="slidenum">
              <a:rPr lang="en-US" sz="1200"/>
              <a:pPr eaLnBrk="1" hangingPunct="1"/>
              <a:t>20</a:t>
            </a:fld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1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1331-A466-6E4D-B37C-C55643D9030B}" type="datetimeFigureOut">
              <a:rPr lang="en-US" smtClean="0"/>
              <a:t>17-03-01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102F-ADB8-4C49-811A-2FB138C42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18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1331-A466-6E4D-B37C-C55643D9030B}" type="datetimeFigureOut">
              <a:rPr lang="en-US" smtClean="0"/>
              <a:t>17-03-01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102F-ADB8-4C49-811A-2FB138C42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104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1331-A466-6E4D-B37C-C55643D9030B}" type="datetimeFigureOut">
              <a:rPr lang="en-US" smtClean="0"/>
              <a:t>17-03-01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102F-ADB8-4C49-811A-2FB138C42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9975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E15B36-7DD9-194E-A0BE-2305C59059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606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1331-A466-6E4D-B37C-C55643D9030B}" type="datetimeFigureOut">
              <a:rPr lang="en-US" smtClean="0"/>
              <a:t>17-03-01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102F-ADB8-4C49-811A-2FB138C42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772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5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0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5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1331-A466-6E4D-B37C-C55643D9030B}" type="datetimeFigureOut">
              <a:rPr lang="en-US" smtClean="0"/>
              <a:t>17-03-01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102F-ADB8-4C49-811A-2FB138C42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60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1331-A466-6E4D-B37C-C55643D9030B}" type="datetimeFigureOut">
              <a:rPr lang="en-US" smtClean="0"/>
              <a:t>17-03-01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102F-ADB8-4C49-811A-2FB138C42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59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3" indent="0">
              <a:buNone/>
              <a:defRPr sz="2000" b="1"/>
            </a:lvl2pPr>
            <a:lvl3pPr marL="914305" indent="0">
              <a:buNone/>
              <a:defRPr sz="1800" b="1"/>
            </a:lvl3pPr>
            <a:lvl4pPr marL="1371458" indent="0">
              <a:buNone/>
              <a:defRPr sz="1600" b="1"/>
            </a:lvl4pPr>
            <a:lvl5pPr marL="1828610" indent="0">
              <a:buNone/>
              <a:defRPr sz="1600" b="1"/>
            </a:lvl5pPr>
            <a:lvl6pPr marL="2285763" indent="0">
              <a:buNone/>
              <a:defRPr sz="1600" b="1"/>
            </a:lvl6pPr>
            <a:lvl7pPr marL="2742915" indent="0">
              <a:buNone/>
              <a:defRPr sz="1600" b="1"/>
            </a:lvl7pPr>
            <a:lvl8pPr marL="3200068" indent="0">
              <a:buNone/>
              <a:defRPr sz="1600" b="1"/>
            </a:lvl8pPr>
            <a:lvl9pPr marL="365722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3" indent="0">
              <a:buNone/>
              <a:defRPr sz="2000" b="1"/>
            </a:lvl2pPr>
            <a:lvl3pPr marL="914305" indent="0">
              <a:buNone/>
              <a:defRPr sz="1800" b="1"/>
            </a:lvl3pPr>
            <a:lvl4pPr marL="1371458" indent="0">
              <a:buNone/>
              <a:defRPr sz="1600" b="1"/>
            </a:lvl4pPr>
            <a:lvl5pPr marL="1828610" indent="0">
              <a:buNone/>
              <a:defRPr sz="1600" b="1"/>
            </a:lvl5pPr>
            <a:lvl6pPr marL="2285763" indent="0">
              <a:buNone/>
              <a:defRPr sz="1600" b="1"/>
            </a:lvl6pPr>
            <a:lvl7pPr marL="2742915" indent="0">
              <a:buNone/>
              <a:defRPr sz="1600" b="1"/>
            </a:lvl7pPr>
            <a:lvl8pPr marL="3200068" indent="0">
              <a:buNone/>
              <a:defRPr sz="1600" b="1"/>
            </a:lvl8pPr>
            <a:lvl9pPr marL="365722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1331-A466-6E4D-B37C-C55643D9030B}" type="datetimeFigureOut">
              <a:rPr lang="en-US" smtClean="0"/>
              <a:t>17-03-01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102F-ADB8-4C49-811A-2FB138C42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363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1331-A466-6E4D-B37C-C55643D9030B}" type="datetimeFigureOut">
              <a:rPr lang="en-US" smtClean="0"/>
              <a:t>17-03-01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102F-ADB8-4C49-811A-2FB138C42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02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1331-A466-6E4D-B37C-C55643D9030B}" type="datetimeFigureOut">
              <a:rPr lang="en-US" smtClean="0"/>
              <a:t>17-03-01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102F-ADB8-4C49-811A-2FB138C42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05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53" indent="0">
              <a:buNone/>
              <a:defRPr sz="1200"/>
            </a:lvl2pPr>
            <a:lvl3pPr marL="914305" indent="0">
              <a:buNone/>
              <a:defRPr sz="1000"/>
            </a:lvl3pPr>
            <a:lvl4pPr marL="1371458" indent="0">
              <a:buNone/>
              <a:defRPr sz="900"/>
            </a:lvl4pPr>
            <a:lvl5pPr marL="1828610" indent="0">
              <a:buNone/>
              <a:defRPr sz="900"/>
            </a:lvl5pPr>
            <a:lvl6pPr marL="2285763" indent="0">
              <a:buNone/>
              <a:defRPr sz="900"/>
            </a:lvl6pPr>
            <a:lvl7pPr marL="2742915" indent="0">
              <a:buNone/>
              <a:defRPr sz="900"/>
            </a:lvl7pPr>
            <a:lvl8pPr marL="3200068" indent="0">
              <a:buNone/>
              <a:defRPr sz="900"/>
            </a:lvl8pPr>
            <a:lvl9pPr marL="365722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1331-A466-6E4D-B37C-C55643D9030B}" type="datetimeFigureOut">
              <a:rPr lang="en-US" smtClean="0"/>
              <a:t>17-03-01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102F-ADB8-4C49-811A-2FB138C42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488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3" indent="0">
              <a:buNone/>
              <a:defRPr sz="2800"/>
            </a:lvl2pPr>
            <a:lvl3pPr marL="914305" indent="0">
              <a:buNone/>
              <a:defRPr sz="2400"/>
            </a:lvl3pPr>
            <a:lvl4pPr marL="1371458" indent="0">
              <a:buNone/>
              <a:defRPr sz="2000"/>
            </a:lvl4pPr>
            <a:lvl5pPr marL="1828610" indent="0">
              <a:buNone/>
              <a:defRPr sz="2000"/>
            </a:lvl5pPr>
            <a:lvl6pPr marL="2285763" indent="0">
              <a:buNone/>
              <a:defRPr sz="2000"/>
            </a:lvl6pPr>
            <a:lvl7pPr marL="2742915" indent="0">
              <a:buNone/>
              <a:defRPr sz="2000"/>
            </a:lvl7pPr>
            <a:lvl8pPr marL="3200068" indent="0">
              <a:buNone/>
              <a:defRPr sz="2000"/>
            </a:lvl8pPr>
            <a:lvl9pPr marL="365722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53" indent="0">
              <a:buNone/>
              <a:defRPr sz="1200"/>
            </a:lvl2pPr>
            <a:lvl3pPr marL="914305" indent="0">
              <a:buNone/>
              <a:defRPr sz="1000"/>
            </a:lvl3pPr>
            <a:lvl4pPr marL="1371458" indent="0">
              <a:buNone/>
              <a:defRPr sz="900"/>
            </a:lvl4pPr>
            <a:lvl5pPr marL="1828610" indent="0">
              <a:buNone/>
              <a:defRPr sz="900"/>
            </a:lvl5pPr>
            <a:lvl6pPr marL="2285763" indent="0">
              <a:buNone/>
              <a:defRPr sz="900"/>
            </a:lvl6pPr>
            <a:lvl7pPr marL="2742915" indent="0">
              <a:buNone/>
              <a:defRPr sz="900"/>
            </a:lvl7pPr>
            <a:lvl8pPr marL="3200068" indent="0">
              <a:buNone/>
              <a:defRPr sz="900"/>
            </a:lvl8pPr>
            <a:lvl9pPr marL="365722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1331-A466-6E4D-B37C-C55643D9030B}" type="datetimeFigureOut">
              <a:rPr lang="en-US" smtClean="0"/>
              <a:t>17-03-01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102F-ADB8-4C49-811A-2FB138C42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98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30" tIns="45715" rIns="91430" bIns="45715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30" tIns="45715" rIns="91430" bIns="4571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81331-A466-6E4D-B37C-C55643D9030B}" type="datetimeFigureOut">
              <a:rPr lang="en-US" smtClean="0"/>
              <a:t>17-03-01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102F-ADB8-4C49-811A-2FB138C42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994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153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5" indent="-342865" algn="l" defTabSz="457153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73" indent="-285720" algn="l" defTabSz="457153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2" indent="-228577" algn="l" defTabSz="457153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34" indent="-228577" algn="l" defTabSz="457153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87" indent="-228577" algn="l" defTabSz="457153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0" indent="-228577" algn="l" defTabSz="457153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92" indent="-228577" algn="l" defTabSz="457153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45" indent="-228577" algn="l" defTabSz="457153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97" indent="-228577" algn="l" defTabSz="457153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3" algn="l" defTabSz="4571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5" algn="l" defTabSz="4571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58" algn="l" defTabSz="4571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0" algn="l" defTabSz="4571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3" algn="l" defTabSz="4571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15" algn="l" defTabSz="4571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68" algn="l" defTabSz="4571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0" algn="l" defTabSz="4571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brainscope.nl/brainscope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poldrack/myconnectome/" TargetMode="External"/><Relationship Id="rId3" Type="http://schemas.openxmlformats.org/officeDocument/2006/relationships/hyperlink" Target="https://github.com/poldrack/myconnectome-vm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quick introduction to two open multi-</a:t>
            </a:r>
            <a:r>
              <a:rPr lang="en-US" dirty="0" err="1" smtClean="0"/>
              <a:t>omic</a:t>
            </a:r>
            <a:r>
              <a:rPr lang="en-US" dirty="0" smtClean="0"/>
              <a:t> datasets</a:t>
            </a:r>
            <a:br>
              <a:rPr lang="en-US" dirty="0" smtClean="0"/>
            </a:br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BrainHack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2017, Toronto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Leon French</a:t>
            </a:r>
          </a:p>
          <a:p>
            <a:r>
              <a:rPr lang="en-US" dirty="0" smtClean="0"/>
              <a:t>Computational Neurobiology lab</a:t>
            </a:r>
          </a:p>
          <a:p>
            <a:r>
              <a:rPr lang="en-US" dirty="0"/>
              <a:t>Campbell Family Mental Health Research Institute</a:t>
            </a:r>
            <a:endParaRPr lang="en-US" dirty="0" smtClean="0"/>
          </a:p>
          <a:p>
            <a:r>
              <a:rPr lang="en-US" dirty="0" smtClean="0"/>
              <a:t>Centre for Addiction and Mental Health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393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By genes - easiest</a:t>
            </a:r>
          </a:p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MNI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coordinates have been annotated for the 3,702 locations</a:t>
            </a:r>
          </a:p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T1 and T2 MRI images for all six brains</a:t>
            </a:r>
          </a:p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DTI images for 2 individuals</a:t>
            </a:r>
          </a:p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Refined MNI Coordinates from Chris Filo 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Gorgolewski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:</a:t>
            </a:r>
          </a:p>
          <a:p>
            <a:pPr lvl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https://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github.com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/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chrisfilo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/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alleninf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/blob/master/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alleninf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/data/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corrected_mni_coordinates.csv</a:t>
            </a:r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979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to know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Donor brains were normal</a:t>
            </a:r>
          </a:p>
          <a:p>
            <a:r>
              <a:rPr lang="en-US" dirty="0" smtClean="0"/>
              <a:t>Some MRI images obtained in </a:t>
            </a:r>
            <a:r>
              <a:rPr lang="en-US" dirty="0" err="1" smtClean="0"/>
              <a:t>cranio</a:t>
            </a:r>
            <a:r>
              <a:rPr lang="en-US" dirty="0" smtClean="0"/>
              <a:t>, others ex-</a:t>
            </a:r>
            <a:r>
              <a:rPr lang="en-US" dirty="0" err="1" smtClean="0"/>
              <a:t>cranio</a:t>
            </a:r>
            <a:endParaRPr lang="en-US" dirty="0" smtClean="0"/>
          </a:p>
          <a:p>
            <a:r>
              <a:rPr lang="en-US" dirty="0" smtClean="0"/>
              <a:t>Both hemispheres assayed first two brains only</a:t>
            </a:r>
          </a:p>
          <a:p>
            <a:r>
              <a:rPr lang="en-US" dirty="0" smtClean="0"/>
              <a:t>The six donors vary in age, sex and ethnicity</a:t>
            </a:r>
          </a:p>
          <a:p>
            <a:r>
              <a:rPr lang="en-US" dirty="0" smtClean="0"/>
              <a:t>Best used to study molecular </a:t>
            </a:r>
            <a:r>
              <a:rPr lang="en-US" dirty="0" err="1" smtClean="0"/>
              <a:t>neuroanatomy</a:t>
            </a:r>
            <a:endParaRPr lang="en-US" dirty="0" smtClean="0"/>
          </a:p>
          <a:p>
            <a:r>
              <a:rPr lang="en-US" dirty="0" smtClean="0"/>
              <a:t>In general, differences in gene expression:</a:t>
            </a:r>
          </a:p>
          <a:p>
            <a:pPr marL="457153" lvl="1" indent="0">
              <a:buNone/>
            </a:pPr>
            <a:r>
              <a:rPr lang="en-US" dirty="0" smtClean="0"/>
              <a:t>Across regions &gt; species &gt; individuals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299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6538"/>
            <a:ext cx="8229600" cy="1143000"/>
          </a:xfrm>
        </p:spPr>
        <p:txBody>
          <a:bodyPr/>
          <a:lstStyle/>
          <a:p>
            <a:r>
              <a:rPr lang="en-US" dirty="0" smtClean="0"/>
              <a:t>Open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9"/>
            <a:ext cx="8229600" cy="470852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Allen Institute API and website</a:t>
            </a:r>
          </a:p>
          <a:p>
            <a:pPr lvl="1"/>
            <a:r>
              <a:rPr lang="en-US" dirty="0" smtClean="0"/>
              <a:t>Differential expression, single gene views</a:t>
            </a:r>
          </a:p>
          <a:p>
            <a:r>
              <a:rPr lang="en-US" dirty="0" err="1" smtClean="0"/>
              <a:t>ABAEnrichment</a:t>
            </a:r>
            <a:endParaRPr lang="en-US" dirty="0" smtClean="0"/>
          </a:p>
          <a:p>
            <a:pPr lvl="1"/>
            <a:r>
              <a:rPr lang="en-US" dirty="0" smtClean="0"/>
              <a:t>R package for differential expression</a:t>
            </a:r>
          </a:p>
          <a:p>
            <a:r>
              <a:rPr lang="en-US" dirty="0" smtClean="0"/>
              <a:t>MENGA</a:t>
            </a:r>
          </a:p>
          <a:p>
            <a:pPr lvl="1"/>
            <a:r>
              <a:rPr lang="en-US" dirty="0" smtClean="0"/>
              <a:t>To compare expression of single genes with MRI based data</a:t>
            </a:r>
          </a:p>
          <a:p>
            <a:r>
              <a:rPr lang="en-US" dirty="0" err="1" smtClean="0"/>
              <a:t>LinkRbrain</a:t>
            </a:r>
            <a:r>
              <a:rPr lang="en-US" dirty="0" smtClean="0"/>
              <a:t> (</a:t>
            </a:r>
            <a:r>
              <a:rPr lang="en-US" dirty="0" err="1" smtClean="0"/>
              <a:t>BrainHack</a:t>
            </a:r>
            <a:r>
              <a:rPr lang="en-US" dirty="0" smtClean="0"/>
              <a:t> 2013)</a:t>
            </a:r>
          </a:p>
          <a:p>
            <a:r>
              <a:rPr lang="en-US" dirty="0" smtClean="0"/>
              <a:t>Analysis -&gt; Gene Expression Decoding functionality in </a:t>
            </a:r>
            <a:r>
              <a:rPr lang="en-US" dirty="0" err="1" smtClean="0"/>
              <a:t>NeuroVault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http://www.brainscope.nl/brainscope</a:t>
            </a:r>
            <a:r>
              <a:rPr lang="en-US" dirty="0" smtClean="0"/>
              <a:t>  -</a:t>
            </a:r>
            <a:r>
              <a:rPr lang="en-US" dirty="0" err="1" smtClean="0"/>
              <a:t>tSNE</a:t>
            </a:r>
            <a:r>
              <a:rPr lang="en-US" dirty="0" smtClean="0"/>
              <a:t> visualization</a:t>
            </a:r>
          </a:p>
          <a:p>
            <a:r>
              <a:rPr lang="en-US" dirty="0" err="1" smtClean="0"/>
              <a:t>Freesurfer</a:t>
            </a:r>
            <a:r>
              <a:rPr lang="en-US" dirty="0" smtClean="0"/>
              <a:t> mapping</a:t>
            </a:r>
          </a:p>
          <a:p>
            <a:r>
              <a:rPr lang="en-US" dirty="0" err="1" smtClean="0"/>
              <a:t>HBASet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Visualization of polygenic expression patterns</a:t>
            </a:r>
          </a:p>
          <a:p>
            <a:pPr lvl="1"/>
            <a:r>
              <a:rPr lang="en-US" dirty="0" err="1" smtClean="0"/>
              <a:t>www.chibi.ubc.ca</a:t>
            </a:r>
            <a:r>
              <a:rPr lang="en-US" dirty="0" smtClean="0"/>
              <a:t>/~</a:t>
            </a:r>
            <a:r>
              <a:rPr lang="en-US" dirty="0" err="1" smtClean="0"/>
              <a:t>lfrench</a:t>
            </a:r>
            <a:r>
              <a:rPr lang="en-US" dirty="0" smtClean="0"/>
              <a:t>/</a:t>
            </a:r>
            <a:r>
              <a:rPr lang="en-US" dirty="0" err="1" smtClean="0"/>
              <a:t>HBAset</a:t>
            </a:r>
            <a:r>
              <a:rPr lang="en-US" dirty="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887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9144000" cy="623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258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For a gene of interest:</a:t>
            </a:r>
          </a:p>
        </p:txBody>
      </p:sp>
      <p:sp>
        <p:nvSpPr>
          <p:cNvPr id="9421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What is its regional expression pattern across the 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FreeSurfer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cortical regions?</a:t>
            </a: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421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873" indent="-28572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2882" indent="-228577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034" indent="-228577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187" indent="-228577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340" indent="-2285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492" indent="-2285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8645" indent="-2285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5797" indent="-2285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12CF075-8F15-EA49-AC01-E9156CC6DFF0}" type="slidenum">
              <a:rPr lang="en-US" sz="1200">
                <a:latin typeface="Garamond" charset="0"/>
              </a:rPr>
              <a:pPr eaLnBrk="1" hangingPunct="1"/>
              <a:t>14</a:t>
            </a:fld>
            <a:endParaRPr lang="en-US" sz="1200"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236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Using the Allen Human Brain Atlas</a:t>
            </a:r>
          </a:p>
        </p:txBody>
      </p:sp>
      <p:sp>
        <p:nvSpPr>
          <p:cNvPr id="95234" name="Content Placeholder 2"/>
          <p:cNvSpPr>
            <a:spLocks noGrp="1"/>
          </p:cNvSpPr>
          <p:nvPr>
            <p:ph idx="1"/>
          </p:nvPr>
        </p:nvSpPr>
        <p:spPr>
          <a:xfrm>
            <a:off x="457200" y="1410520"/>
            <a:ext cx="8229600" cy="4525963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Download from the website for CNR1 provides 3 data files: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A matrix 329,478 expression values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A spreadsheet with information about the expression probes (89 rows)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A spreadsheet with information for each sample (3702 rows)</a:t>
            </a:r>
          </a:p>
        </p:txBody>
      </p:sp>
      <p:sp>
        <p:nvSpPr>
          <p:cNvPr id="9523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873" indent="-28572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2882" indent="-228577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034" indent="-228577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187" indent="-228577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340" indent="-2285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492" indent="-2285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8645" indent="-2285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5797" indent="-2285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36F85B8-F3F0-CC47-ADB5-8BB04DF7DD72}" type="slidenum">
              <a:rPr lang="en-US" sz="1200">
                <a:latin typeface="Garamond" charset="0"/>
              </a:rPr>
              <a:pPr eaLnBrk="1" hangingPunct="1"/>
              <a:t>15</a:t>
            </a:fld>
            <a:endParaRPr lang="en-US" sz="1200">
              <a:latin typeface="Garamond" charset="0"/>
            </a:endParaRPr>
          </a:p>
        </p:txBody>
      </p:sp>
      <p:pic>
        <p:nvPicPr>
          <p:cNvPr id="9523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7" t="5096" r="3696"/>
          <a:stretch>
            <a:fillRect/>
          </a:stretch>
        </p:blipFill>
        <p:spPr bwMode="auto">
          <a:xfrm>
            <a:off x="5859464" y="4452938"/>
            <a:ext cx="3360737" cy="248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7" name="TextBox 5"/>
          <p:cNvSpPr txBox="1">
            <a:spLocks noChangeArrowheads="1"/>
          </p:cNvSpPr>
          <p:nvPr/>
        </p:nvSpPr>
        <p:spPr bwMode="auto">
          <a:xfrm>
            <a:off x="5791200" y="6324601"/>
            <a:ext cx="2743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chemeClr val="bg1"/>
                </a:solidFill>
              </a:rPr>
              <a:t>Wikipedia: Ildar </a:t>
            </a:r>
          </a:p>
          <a:p>
            <a:pPr eaLnBrk="1" hangingPunct="1"/>
            <a:r>
              <a:rPr lang="en-US" sz="1400">
                <a:solidFill>
                  <a:schemeClr val="bg1"/>
                </a:solidFill>
              </a:rPr>
              <a:t>Sagdejev (Specious)</a:t>
            </a:r>
          </a:p>
        </p:txBody>
      </p:sp>
      <p:sp>
        <p:nvSpPr>
          <p:cNvPr id="95238" name="TextBox 1"/>
          <p:cNvSpPr txBox="1">
            <a:spLocks noChangeArrowheads="1"/>
          </p:cNvSpPr>
          <p:nvPr/>
        </p:nvSpPr>
        <p:spPr bwMode="auto">
          <a:xfrm>
            <a:off x="76199" y="6096001"/>
            <a:ext cx="5234949" cy="892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lvl="1" eaLnBrk="1" hangingPunct="1"/>
            <a:r>
              <a:rPr lang="en-US" sz="1400"/>
              <a:t>Hawrylycz, et al. (2012) An anatomically comprehensive atlas of the adult human brain transcriptome, Nature 489: 391-399</a:t>
            </a:r>
          </a:p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61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Content Placeholder 2"/>
          <p:cNvSpPr>
            <a:spLocks noGrp="1"/>
          </p:cNvSpPr>
          <p:nvPr>
            <p:ph idx="4294967295"/>
          </p:nvPr>
        </p:nvSpPr>
        <p:spPr>
          <a:xfrm>
            <a:off x="457200" y="228601"/>
            <a:ext cx="8229600" cy="1254125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Solution: summarize the expression data into a commonly used cortical parcellation.</a:t>
            </a:r>
          </a:p>
        </p:txBody>
      </p:sp>
      <p:pic>
        <p:nvPicPr>
          <p:cNvPr id="9625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53"/>
          <a:stretch>
            <a:fillRect/>
          </a:stretch>
        </p:blipFill>
        <p:spPr bwMode="auto">
          <a:xfrm>
            <a:off x="0" y="2057400"/>
            <a:ext cx="4419600" cy="297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5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55"/>
          <a:stretch>
            <a:fillRect/>
          </a:stretch>
        </p:blipFill>
        <p:spPr bwMode="auto">
          <a:xfrm>
            <a:off x="4419600" y="2060576"/>
            <a:ext cx="4724400" cy="304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0" name="TextBox 5"/>
          <p:cNvSpPr txBox="1">
            <a:spLocks noChangeArrowheads="1"/>
          </p:cNvSpPr>
          <p:nvPr/>
        </p:nvSpPr>
        <p:spPr bwMode="auto">
          <a:xfrm>
            <a:off x="1973263" y="6096000"/>
            <a:ext cx="71628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Image from: Cortical thickness or grey matter volume? The importance of selecting the phenotype for imaging genetics studies. Winkler, Kochunov, Blangero, Almasy, Zilles, Fox, Duggirala, Glahn. Neuroimage 2010.</a:t>
            </a:r>
          </a:p>
        </p:txBody>
      </p:sp>
    </p:spTree>
    <p:extLst>
      <p:ext uri="{BB962C8B-B14F-4D97-AF65-F5344CB8AC3E}">
        <p14:creationId xmlns:p14="http://schemas.microsoft.com/office/powerpoint/2010/main" val="4206626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itle 1"/>
          <p:cNvSpPr>
            <a:spLocks noGrp="1"/>
          </p:cNvSpPr>
          <p:nvPr>
            <p:ph type="title"/>
          </p:nvPr>
        </p:nvSpPr>
        <p:spPr>
          <a:xfrm>
            <a:off x="457200" y="-63489"/>
            <a:ext cx="8229600" cy="1143000"/>
          </a:xfrm>
        </p:spPr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Methods</a:t>
            </a:r>
          </a:p>
        </p:txBody>
      </p:sp>
      <p:sp>
        <p:nvSpPr>
          <p:cNvPr id="97282" name="Content Placeholder 2"/>
          <p:cNvSpPr>
            <a:spLocks noGrp="1"/>
          </p:cNvSpPr>
          <p:nvPr>
            <p:ph idx="1"/>
          </p:nvPr>
        </p:nvSpPr>
        <p:spPr>
          <a:xfrm>
            <a:off x="457200" y="961906"/>
            <a:ext cx="8229600" cy="4530725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Semi-automatically mapped the provided MNI coordinates to the 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FreeSurfer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Desikan-Killiany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atlas (34 regions per hemisphere)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For each gene, expression was averaged across: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Expression probes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Samples within a cortical region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Individual donor brains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Data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available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online</a:t>
            </a: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72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873" indent="-28572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2882" indent="-228577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034" indent="-228577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187" indent="-228577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340" indent="-2285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492" indent="-2285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8645" indent="-2285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5797" indent="-2285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5E3E3BB-1F9F-E64C-82A3-6EF8361AFD22}" type="slidenum">
              <a:rPr lang="en-US" sz="1200">
                <a:latin typeface="Garamond" charset="0"/>
              </a:rPr>
              <a:pPr eaLnBrk="1" hangingPunct="1"/>
              <a:t>17</a:t>
            </a:fld>
            <a:endParaRPr lang="en-US" sz="1200">
              <a:latin typeface="Garamond" charset="0"/>
            </a:endParaRPr>
          </a:p>
        </p:txBody>
      </p:sp>
      <p:sp>
        <p:nvSpPr>
          <p:cNvPr id="97284" name="TextBox 4"/>
          <p:cNvSpPr txBox="1">
            <a:spLocks noChangeArrowheads="1"/>
          </p:cNvSpPr>
          <p:nvPr/>
        </p:nvSpPr>
        <p:spPr bwMode="auto">
          <a:xfrm>
            <a:off x="609601" y="6172200"/>
            <a:ext cx="8153400" cy="594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latin typeface="Arial Narrow" charset="0"/>
                <a:cs typeface="Arial Narrow" charset="0"/>
              </a:rPr>
              <a:t>French, L., &amp; Paus, T. (2015). A FreeSurfer view of the cortical transcriptome generated from the Allen Human Brain Atlas. Frontiers in Neuroscience, 9, 323. </a:t>
            </a:r>
          </a:p>
        </p:txBody>
      </p:sp>
    </p:spTree>
    <p:extLst>
      <p:ext uri="{BB962C8B-B14F-4D97-AF65-F5344CB8AC3E}">
        <p14:creationId xmlns:p14="http://schemas.microsoft.com/office/powerpoint/2010/main" val="2319586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Example use case</a:t>
            </a:r>
          </a:p>
        </p:txBody>
      </p:sp>
      <p:sp>
        <p:nvSpPr>
          <p:cNvPr id="10240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We observed group differences in cortical thickness that were associated with cannabis use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Are these differences across the cortex correlated with </a:t>
            </a:r>
            <a:r>
              <a:rPr lang="en-US" i="1">
                <a:latin typeface="Arial" charset="0"/>
                <a:ea typeface="ＭＳ Ｐゴシック" charset="0"/>
              </a:rPr>
              <a:t>CNR1</a:t>
            </a:r>
            <a:r>
              <a:rPr lang="en-US">
                <a:latin typeface="Arial" charset="0"/>
                <a:ea typeface="ＭＳ Ｐゴシック" charset="0"/>
              </a:rPr>
              <a:t> expression levels?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240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873" indent="-28572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2882" indent="-228577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034" indent="-228577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187" indent="-228577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340" indent="-2285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492" indent="-2285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8645" indent="-2285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5797" indent="-2285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022C56C-56F3-3742-BCFB-B9511EF03D93}" type="slidenum">
              <a:rPr lang="en-US" sz="1200">
                <a:latin typeface="Garamond" charset="0"/>
              </a:rPr>
              <a:pPr eaLnBrk="1" hangingPunct="1"/>
              <a:t>18</a:t>
            </a:fld>
            <a:endParaRPr lang="en-US" sz="1200"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103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CNR1 expression shown in TkSurfer</a:t>
            </a:r>
          </a:p>
        </p:txBody>
      </p:sp>
      <p:sp>
        <p:nvSpPr>
          <p:cNvPr id="103426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873" indent="-28572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2882" indent="-228577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034" indent="-228577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187" indent="-228577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340" indent="-2285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492" indent="-2285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8645" indent="-2285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5797" indent="-2285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56BEF80-BA9B-5C47-B426-C2CD046AFF1E}" type="slidenum">
              <a:rPr lang="en-US" sz="1200">
                <a:latin typeface="Garamond" charset="0"/>
              </a:rPr>
              <a:pPr eaLnBrk="1" hangingPunct="1"/>
              <a:t>19</a:t>
            </a:fld>
            <a:endParaRPr lang="en-US" sz="1200">
              <a:latin typeface="Garamond" charset="0"/>
            </a:endParaRPr>
          </a:p>
        </p:txBody>
      </p:sp>
      <p:pic>
        <p:nvPicPr>
          <p:cNvPr id="10342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2564"/>
            <a:ext cx="9144000" cy="426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1809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 smtClean="0"/>
              <a:t>Hackathon</a:t>
            </a:r>
            <a:r>
              <a:rPr lang="en-US" b="1" dirty="0" smtClean="0"/>
              <a:t> Theme:</a:t>
            </a:r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sz="2400" dirty="0"/>
              <a:t>Advances and </a:t>
            </a:r>
            <a:r>
              <a:rPr lang="en-US" sz="2400" b="1" dirty="0"/>
              <a:t>Challenges</a:t>
            </a:r>
            <a:r>
              <a:rPr lang="en-US" sz="2400" dirty="0"/>
              <a:t> in Neuroscience Data </a:t>
            </a:r>
            <a:r>
              <a:rPr lang="en-US" sz="2400" b="1" dirty="0"/>
              <a:t>Integration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(multi-</a:t>
            </a:r>
            <a:r>
              <a:rPr lang="en-US" sz="2400" dirty="0" err="1"/>
              <a:t>centre</a:t>
            </a:r>
            <a:r>
              <a:rPr lang="en-US" sz="2400" dirty="0"/>
              <a:t>, multimodal, &amp; multi-species)</a:t>
            </a:r>
            <a:endParaRPr lang="en-US" sz="2400" b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353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1" y="990600"/>
            <a:ext cx="691515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74" name="Title 10"/>
          <p:cNvSpPr>
            <a:spLocks noGrp="1"/>
          </p:cNvSpPr>
          <p:nvPr>
            <p:ph type="title"/>
          </p:nvPr>
        </p:nvSpPr>
        <p:spPr>
          <a:xfrm>
            <a:off x="457200" y="76201"/>
            <a:ext cx="8229600" cy="1139825"/>
          </a:xfrm>
        </p:spPr>
        <p:txBody>
          <a:bodyPr/>
          <a:lstStyle/>
          <a:p>
            <a:r>
              <a:rPr lang="en-US" sz="2800">
                <a:latin typeface="Garamond" charset="0"/>
                <a:ea typeface="ＭＳ Ｐゴシック" charset="0"/>
                <a:cs typeface="ＭＳ Ｐゴシック" charset="0"/>
              </a:rPr>
              <a:t>CNR1 expression across cortical regions correlates with inter-regional differences associated with cannabis use</a:t>
            </a:r>
          </a:p>
        </p:txBody>
      </p:sp>
      <p:sp>
        <p:nvSpPr>
          <p:cNvPr id="10547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873" indent="-28572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2882" indent="-228577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034" indent="-228577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187" indent="-228577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340" indent="-2285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492" indent="-2285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8645" indent="-2285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5797" indent="-2285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324816B-BF7B-CC42-9B02-751436AB4592}" type="slidenum">
              <a:rPr lang="en-US" sz="1200">
                <a:latin typeface="Garamond" charset="0"/>
              </a:rPr>
              <a:pPr eaLnBrk="1" hangingPunct="1"/>
              <a:t>20</a:t>
            </a:fld>
            <a:endParaRPr lang="en-US" sz="1200">
              <a:latin typeface="Garamond" charset="0"/>
            </a:endParaRPr>
          </a:p>
        </p:txBody>
      </p:sp>
      <p:pic>
        <p:nvPicPr>
          <p:cNvPr id="105476" name="Picture 2" descr="Rplot27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8201" y="10691813"/>
            <a:ext cx="11739563" cy="918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77" name="Picture 2" descr="Rplot27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0601" y="10844213"/>
            <a:ext cx="11739563" cy="918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78" name="Picture 2" descr="Rplot27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1" y="10996613"/>
            <a:ext cx="11739563" cy="918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79" name="TextBox 22"/>
          <p:cNvSpPr txBox="1">
            <a:spLocks noChangeArrowheads="1"/>
          </p:cNvSpPr>
          <p:nvPr/>
        </p:nvSpPr>
        <p:spPr bwMode="auto">
          <a:xfrm>
            <a:off x="27660601" y="19746913"/>
            <a:ext cx="1181100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/>
              <a:t>Group differences in regional cortical thickness between those who never and ever used cannabis show a gradient as a function of the regional differences in </a:t>
            </a:r>
            <a:r>
              <a:rPr lang="en-US" sz="3200" i="1"/>
              <a:t>CNR1</a:t>
            </a:r>
            <a:r>
              <a:rPr lang="en-US" sz="3200"/>
              <a:t> expression [1].</a:t>
            </a:r>
          </a:p>
        </p:txBody>
      </p:sp>
      <p:sp>
        <p:nvSpPr>
          <p:cNvPr id="105480" name="TextBox 12"/>
          <p:cNvSpPr txBox="1">
            <a:spLocks noChangeArrowheads="1"/>
          </p:cNvSpPr>
          <p:nvPr/>
        </p:nvSpPr>
        <p:spPr bwMode="auto">
          <a:xfrm>
            <a:off x="1066800" y="6324600"/>
            <a:ext cx="7467600" cy="594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latin typeface="Arial Narrow" charset="0"/>
                <a:cs typeface="Arial Narrow" charset="0"/>
              </a:rPr>
              <a:t>French, L., Gray, C., Leonard, G., … Paus, T. (2015). Early Cannabis Use, Polygenic Risk Score for Schizophrenia and Brain Maturation in Adolescence. JAMA Psychiatry, 72(10), 1002-11. </a:t>
            </a:r>
          </a:p>
        </p:txBody>
      </p:sp>
      <p:sp>
        <p:nvSpPr>
          <p:cNvPr id="105481" name="TextBox 1"/>
          <p:cNvSpPr txBox="1">
            <a:spLocks noChangeArrowheads="1"/>
          </p:cNvSpPr>
          <p:nvPr/>
        </p:nvSpPr>
        <p:spPr bwMode="auto">
          <a:xfrm>
            <a:off x="4500564" y="1219200"/>
            <a:ext cx="32718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i-FI" sz="1800"/>
              <a:t>R = -0.66, n = 34, p &lt; 0.00005</a:t>
            </a:r>
          </a:p>
        </p:txBody>
      </p:sp>
    </p:spTree>
    <p:extLst>
      <p:ext uri="{BB962C8B-B14F-4D97-AF65-F5344CB8AC3E}">
        <p14:creationId xmlns:p14="http://schemas.microsoft.com/office/powerpoint/2010/main" val="1736893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For </a:t>
            </a:r>
            <a:r>
              <a:rPr lang="en-US" dirty="0" smtClean="0">
                <a:latin typeface="Garamond" charset="0"/>
                <a:ea typeface="ＭＳ Ｐゴシック" charset="0"/>
                <a:cs typeface="ＭＳ Ｐゴシック" charset="0"/>
              </a:rPr>
              <a:t>a set of genes </a:t>
            </a:r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of interest:</a:t>
            </a:r>
          </a:p>
        </p:txBody>
      </p:sp>
      <p:sp>
        <p:nvSpPr>
          <p:cNvPr id="9421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What is its regional expression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pattern?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421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873" indent="-28572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2882" indent="-228577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034" indent="-228577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187" indent="-228577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340" indent="-2285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492" indent="-2285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8645" indent="-2285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5797" indent="-2285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12CF075-8F15-EA49-AC01-E9156CC6DFF0}" type="slidenum">
              <a:rPr lang="en-US" sz="1200">
                <a:latin typeface="Garamond" charset="0"/>
              </a:rPr>
              <a:pPr eaLnBrk="1" hangingPunct="1"/>
              <a:t>21</a:t>
            </a:fld>
            <a:endParaRPr lang="en-US" sz="1200"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176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5"/>
          <p:cNvPicPr/>
          <p:nvPr/>
        </p:nvPicPr>
        <p:blipFill>
          <a:blip r:embed="rId2"/>
          <a:stretch/>
        </p:blipFill>
        <p:spPr>
          <a:xfrm>
            <a:off x="303285" y="1628355"/>
            <a:ext cx="8595807" cy="3430780"/>
          </a:xfrm>
          <a:prstGeom prst="rect">
            <a:avLst/>
          </a:prstGeom>
          <a:ln>
            <a:noFill/>
          </a:ln>
        </p:spPr>
      </p:pic>
      <p:sp>
        <p:nvSpPr>
          <p:cNvPr id="97" name="TextShape 1"/>
          <p:cNvSpPr txBox="1"/>
          <p:nvPr/>
        </p:nvSpPr>
        <p:spPr>
          <a:xfrm>
            <a:off x="457174" y="273355"/>
            <a:ext cx="8228763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CA" sz="29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Citalopram or escitalopram responders vs nonresponders -10 genes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71034" y="5876515"/>
            <a:ext cx="357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www.chibi.ubc.ca</a:t>
            </a:r>
            <a:r>
              <a:rPr lang="en-US" dirty="0" smtClean="0"/>
              <a:t>/~</a:t>
            </a:r>
            <a:r>
              <a:rPr lang="en-US" dirty="0" err="1" smtClean="0"/>
              <a:t>lfrench</a:t>
            </a:r>
            <a:r>
              <a:rPr lang="en-US" dirty="0" smtClean="0"/>
              <a:t>/</a:t>
            </a:r>
            <a:r>
              <a:rPr lang="en-US" dirty="0" err="1" smtClean="0"/>
              <a:t>HBAset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61426" y="5040427"/>
            <a:ext cx="1666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* Corrected for 236 regions tested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29158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495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MyConnectome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1651000"/>
            <a:ext cx="88011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74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MyConnectome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Single subject: Dr. </a:t>
            </a:r>
            <a:r>
              <a:rPr lang="en-US" dirty="0" err="1" smtClean="0"/>
              <a:t>Russel</a:t>
            </a:r>
            <a:r>
              <a:rPr lang="en-US" dirty="0" smtClean="0"/>
              <a:t> </a:t>
            </a:r>
            <a:r>
              <a:rPr lang="en-US" dirty="0" err="1" smtClean="0"/>
              <a:t>Poldrack</a:t>
            </a:r>
            <a:endParaRPr lang="en-US" dirty="0" smtClean="0"/>
          </a:p>
          <a:p>
            <a:r>
              <a:rPr lang="en-US" dirty="0" smtClean="0"/>
              <a:t>Brain scans twice a week for 18 months</a:t>
            </a:r>
          </a:p>
          <a:p>
            <a:r>
              <a:rPr lang="en-US" dirty="0" smtClean="0"/>
              <a:t>Focused on fMRI data</a:t>
            </a:r>
          </a:p>
          <a:p>
            <a:r>
              <a:rPr lang="en-US" dirty="0" smtClean="0"/>
              <a:t>Key condition: coffee + breakfast</a:t>
            </a:r>
          </a:p>
          <a:p>
            <a:r>
              <a:rPr lang="en-US" dirty="0" smtClean="0"/>
              <a:t>Multi-center (two)</a:t>
            </a:r>
          </a:p>
          <a:p>
            <a:r>
              <a:rPr lang="en-US" dirty="0" smtClean="0"/>
              <a:t>Transcriptomic and </a:t>
            </a:r>
            <a:r>
              <a:rPr lang="en-US" dirty="0" err="1"/>
              <a:t>m</a:t>
            </a:r>
            <a:r>
              <a:rPr lang="en-US" dirty="0" err="1" smtClean="0"/>
              <a:t>etabolomic</a:t>
            </a:r>
            <a:r>
              <a:rPr lang="en-US" dirty="0" smtClean="0"/>
              <a:t> data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https://github.com/poldrack/myconnectome/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3"/>
              </a:rPr>
              <a:t>https://github.com/poldrack/myconnectome-vm/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690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92548"/>
            <a:ext cx="5627048" cy="60161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653" y="6487124"/>
            <a:ext cx="9212778" cy="276999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sz="1200" dirty="0"/>
              <a:t>Long-term neural and physiological </a:t>
            </a:r>
            <a:r>
              <a:rPr lang="en-US" sz="1200" dirty="0" err="1"/>
              <a:t>phenotyping</a:t>
            </a:r>
            <a:r>
              <a:rPr lang="en-US" sz="1200" dirty="0"/>
              <a:t> of a single human. </a:t>
            </a:r>
            <a:r>
              <a:rPr lang="en-US" sz="1200" dirty="0" err="1"/>
              <a:t>Poldrack</a:t>
            </a:r>
            <a:r>
              <a:rPr lang="en-US" sz="1200" dirty="0"/>
              <a:t> et al. Nat </a:t>
            </a:r>
            <a:r>
              <a:rPr lang="en-US" sz="1200" dirty="0" err="1"/>
              <a:t>Commun</a:t>
            </a:r>
            <a:r>
              <a:rPr lang="en-US" sz="1200" dirty="0"/>
              <a:t>. 2015 Dec 9;6:8885. </a:t>
            </a:r>
            <a:r>
              <a:rPr lang="en-US" sz="1200" dirty="0" err="1"/>
              <a:t>doi</a:t>
            </a:r>
            <a:r>
              <a:rPr lang="en-US" sz="1200" dirty="0"/>
              <a:t>: 10.1038/ncomms9885.</a:t>
            </a:r>
          </a:p>
        </p:txBody>
      </p:sp>
    </p:spTree>
    <p:extLst>
      <p:ext uri="{BB962C8B-B14F-4D97-AF65-F5344CB8AC3E}">
        <p14:creationId xmlns:p14="http://schemas.microsoft.com/office/powerpoint/2010/main" val="2016574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38100"/>
            <a:ext cx="6477000" cy="6045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58900" y="4254500"/>
            <a:ext cx="6045200" cy="584200"/>
          </a:xfrm>
          <a:prstGeom prst="rect">
            <a:avLst/>
          </a:prstGeom>
          <a:noFill/>
          <a:ln w="38100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spcCol="0"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1653" y="6487124"/>
            <a:ext cx="9212778" cy="276999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sz="1200" dirty="0"/>
              <a:t>Long-term neural and physiological </a:t>
            </a:r>
            <a:r>
              <a:rPr lang="en-US" sz="1200" dirty="0" err="1"/>
              <a:t>phenotyping</a:t>
            </a:r>
            <a:r>
              <a:rPr lang="en-US" sz="1200" dirty="0"/>
              <a:t> of a single human. </a:t>
            </a:r>
            <a:r>
              <a:rPr lang="en-US" sz="1200" dirty="0" err="1"/>
              <a:t>Poldrack</a:t>
            </a:r>
            <a:r>
              <a:rPr lang="en-US" sz="1200" dirty="0"/>
              <a:t> et al. Nat </a:t>
            </a:r>
            <a:r>
              <a:rPr lang="en-US" sz="1200" dirty="0" err="1"/>
              <a:t>Commun</a:t>
            </a:r>
            <a:r>
              <a:rPr lang="en-US" sz="1200" dirty="0"/>
              <a:t>. 2015 Dec 9;6:8885. </a:t>
            </a:r>
            <a:r>
              <a:rPr lang="en-US" sz="1200" dirty="0" err="1"/>
              <a:t>doi</a:t>
            </a:r>
            <a:r>
              <a:rPr lang="en-US" sz="1200" dirty="0"/>
              <a:t>: 10.1038/ncomms9885.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400" y="6083300"/>
            <a:ext cx="4418527" cy="369322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dirty="0" smtClean="0"/>
              <a:t>+ many other variables like sleep and surveys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494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1"/>
            <a:ext cx="9144000" cy="41089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8300" y="4572000"/>
            <a:ext cx="8597900" cy="660400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spcCol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74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Fully Reproducible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Analysis pipelines provided as a virtual machine</a:t>
            </a:r>
          </a:p>
          <a:p>
            <a:pPr lvl="1"/>
            <a:r>
              <a:rPr lang="en-US" dirty="0" smtClean="0"/>
              <a:t>Motivated by a </a:t>
            </a:r>
            <a:r>
              <a:rPr lang="en-US" dirty="0" err="1" smtClean="0"/>
              <a:t>linux</a:t>
            </a:r>
            <a:r>
              <a:rPr lang="en-US" dirty="0" smtClean="0"/>
              <a:t> specific bug in a R library</a:t>
            </a:r>
          </a:p>
          <a:p>
            <a:pPr lvl="1"/>
            <a:r>
              <a:rPr lang="en-US" dirty="0" smtClean="0"/>
              <a:t>Takes a few hours to run</a:t>
            </a:r>
          </a:p>
          <a:p>
            <a:r>
              <a:rPr lang="en-US" dirty="0" smtClean="0"/>
              <a:t>I was able to get it running on Mac OSX</a:t>
            </a:r>
          </a:p>
          <a:p>
            <a:pPr lvl="1"/>
            <a:r>
              <a:rPr lang="en-US" dirty="0" smtClean="0"/>
              <a:t>Just ask me for copy of the pipeline results</a:t>
            </a:r>
          </a:p>
          <a:p>
            <a:pPr lvl="1"/>
            <a:r>
              <a:rPr lang="en-US" dirty="0" smtClean="0"/>
              <a:t>One analysis didn’t complete – looking into 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096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 smtClean="0"/>
              <a:t>Hackathon</a:t>
            </a:r>
            <a:r>
              <a:rPr lang="en-US" b="1" dirty="0" smtClean="0"/>
              <a:t> challenges:</a:t>
            </a:r>
          </a:p>
          <a:p>
            <a:pPr marL="514297" indent="-514297">
              <a:buFont typeface="+mj-lt"/>
              <a:buAutoNum type="arabicPeriod"/>
            </a:pPr>
            <a:r>
              <a:rPr lang="en-US" dirty="0" smtClean="0"/>
              <a:t>Data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32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7424"/>
            <a:ext cx="9144000" cy="496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03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74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trike="sngStrike" dirty="0" smtClean="0"/>
              <a:t>Multi-</a:t>
            </a:r>
            <a:r>
              <a:rPr lang="en-US" strike="sngStrike" dirty="0" err="1" smtClean="0"/>
              <a:t>centre</a:t>
            </a:r>
            <a:r>
              <a:rPr lang="en-US" dirty="0" smtClean="0"/>
              <a:t>, </a:t>
            </a:r>
            <a:r>
              <a:rPr lang="en-US" strike="sngStrike" dirty="0" smtClean="0"/>
              <a:t>Multimodal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&amp; </a:t>
            </a:r>
            <a:r>
              <a:rPr lang="en-US" b="1" dirty="0" smtClean="0"/>
              <a:t>Multi-species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Bonus dataset: Allen Mouse Brain atlases</a:t>
            </a:r>
          </a:p>
          <a:p>
            <a:r>
              <a:rPr lang="en-US" dirty="0" smtClean="0"/>
              <a:t>Gene expression</a:t>
            </a:r>
          </a:p>
          <a:p>
            <a:pPr lvl="1"/>
            <a:r>
              <a:rPr lang="en-US" dirty="0" smtClean="0"/>
              <a:t>3d – sagittal and coronal slices</a:t>
            </a:r>
          </a:p>
          <a:p>
            <a:pPr lvl="1"/>
            <a:r>
              <a:rPr lang="en-US" dirty="0" smtClean="0"/>
              <a:t>Developmental data for 2,000 genes</a:t>
            </a:r>
          </a:p>
          <a:p>
            <a:pPr lvl="1"/>
            <a:r>
              <a:rPr lang="en-US" dirty="0" smtClean="0"/>
              <a:t>Normalized to standardized coordinates</a:t>
            </a:r>
          </a:p>
          <a:p>
            <a:r>
              <a:rPr lang="en-US" dirty="0" smtClean="0"/>
              <a:t>Connectivity</a:t>
            </a:r>
          </a:p>
          <a:p>
            <a:pPr lvl="1"/>
            <a:r>
              <a:rPr lang="en-US" dirty="0" smtClean="0"/>
              <a:t>Images of axonal projections (using viral tracers)</a:t>
            </a:r>
          </a:p>
          <a:p>
            <a:pPr lvl="1"/>
            <a:r>
              <a:rPr lang="en-US" dirty="0" smtClean="0"/>
              <a:t>Registered and normalized</a:t>
            </a:r>
          </a:p>
          <a:p>
            <a:pPr lvl="1"/>
            <a:r>
              <a:rPr lang="en-US" dirty="0" err="1" smtClean="0"/>
              <a:t>Cre</a:t>
            </a:r>
            <a:r>
              <a:rPr lang="en-US" dirty="0" smtClean="0"/>
              <a:t> lines used to focus on specific neuronal populations</a:t>
            </a:r>
          </a:p>
          <a:p>
            <a:pPr marL="457153" lvl="1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803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65672"/>
            <a:ext cx="8407400" cy="32796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5305"/>
            <a:ext cx="9144000" cy="301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169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Allen Mouse Brain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Allen API and website</a:t>
            </a:r>
          </a:p>
          <a:p>
            <a:pPr lvl="1"/>
            <a:r>
              <a:rPr lang="en-US" dirty="0" smtClean="0"/>
              <a:t>http://</a:t>
            </a:r>
            <a:r>
              <a:rPr lang="en-US" dirty="0" err="1" smtClean="0"/>
              <a:t>www.brain-map.org</a:t>
            </a:r>
            <a:r>
              <a:rPr lang="en-US" dirty="0" smtClean="0"/>
              <a:t>/</a:t>
            </a:r>
            <a:r>
              <a:rPr lang="en-US" dirty="0" err="1" smtClean="0"/>
              <a:t>api</a:t>
            </a:r>
            <a:r>
              <a:rPr lang="en-US" dirty="0" smtClean="0"/>
              <a:t>/</a:t>
            </a:r>
            <a:r>
              <a:rPr lang="en-US" dirty="0" err="1" smtClean="0"/>
              <a:t>index.html</a:t>
            </a:r>
            <a:endParaRPr lang="en-US" dirty="0" smtClean="0"/>
          </a:p>
          <a:p>
            <a:r>
              <a:rPr lang="en-US" dirty="0" smtClean="0"/>
              <a:t>Allen Atlas Brain toolbox (</a:t>
            </a:r>
            <a:r>
              <a:rPr lang="en-US" dirty="0" err="1" smtClean="0"/>
              <a:t>Matlab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http://</a:t>
            </a:r>
            <a:r>
              <a:rPr lang="en-US" dirty="0" err="1" smtClean="0"/>
              <a:t>www.brainarchitecture.org</a:t>
            </a:r>
            <a:r>
              <a:rPr lang="en-US" dirty="0" smtClean="0"/>
              <a:t>/</a:t>
            </a:r>
            <a:r>
              <a:rPr lang="en-US" dirty="0" err="1" smtClean="0"/>
              <a:t>allen</a:t>
            </a:r>
            <a:r>
              <a:rPr lang="en-US" dirty="0" smtClean="0"/>
              <a:t>-atlas-brain-toolbox</a:t>
            </a:r>
          </a:p>
          <a:p>
            <a:r>
              <a:rPr lang="en-US" dirty="0" smtClean="0"/>
              <a:t>I can share normalized gene expression images (~30gb)</a:t>
            </a:r>
          </a:p>
          <a:p>
            <a:r>
              <a:rPr lang="en-US" dirty="0" err="1" smtClean="0"/>
              <a:t>Excross</a:t>
            </a:r>
            <a:endParaRPr lang="en-US" dirty="0" smtClean="0"/>
          </a:p>
          <a:p>
            <a:pPr lvl="1"/>
            <a:r>
              <a:rPr lang="en-US" dirty="0" smtClean="0"/>
              <a:t>For visualization of polygenic signal</a:t>
            </a:r>
          </a:p>
          <a:p>
            <a:pPr lvl="1"/>
            <a:r>
              <a:rPr lang="en-US" dirty="0" smtClean="0"/>
              <a:t>Allen Brain Atlas </a:t>
            </a:r>
            <a:r>
              <a:rPr lang="en-US" dirty="0" err="1" smtClean="0"/>
              <a:t>hackathon</a:t>
            </a:r>
            <a:endParaRPr lang="en-US" dirty="0" smtClean="0"/>
          </a:p>
          <a:p>
            <a:pPr lvl="1"/>
            <a:r>
              <a:rPr lang="en-US" dirty="0" err="1" smtClean="0"/>
              <a:t>excross.chibi.ubc.ca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38799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For </a:t>
            </a:r>
            <a:r>
              <a:rPr lang="en-US" dirty="0" smtClean="0">
                <a:latin typeface="Garamond" charset="0"/>
                <a:ea typeface="ＭＳ Ｐゴシック" charset="0"/>
                <a:cs typeface="ＭＳ Ｐゴシック" charset="0"/>
              </a:rPr>
              <a:t>a set of genes </a:t>
            </a:r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of interest:</a:t>
            </a:r>
          </a:p>
        </p:txBody>
      </p:sp>
      <p:sp>
        <p:nvSpPr>
          <p:cNvPr id="9421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What is its regional expression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pattern?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421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873" indent="-28572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2882" indent="-228577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034" indent="-228577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187" indent="-228577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340" indent="-2285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492" indent="-2285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8645" indent="-2285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5797" indent="-2285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12CF075-8F15-EA49-AC01-E9156CC6DFF0}" type="slidenum">
              <a:rPr lang="en-US" sz="1200">
                <a:latin typeface="Garamond" charset="0"/>
              </a:rPr>
              <a:pPr eaLnBrk="1" hangingPunct="1"/>
              <a:t>35</a:t>
            </a:fld>
            <a:endParaRPr lang="en-US" sz="1200"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610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ctr" defTabSz="457153" rtl="0">
              <a:spcBef>
                <a:spcPct val="0"/>
              </a:spcBef>
            </a:pPr>
            <a:r>
              <a:rPr lang="en-US" sz="3600" dirty="0" smtClean="0"/>
              <a:t>http://</a:t>
            </a:r>
            <a:r>
              <a:rPr lang="en-US" sz="3600" dirty="0" err="1" smtClean="0"/>
              <a:t>excross.chibi.ubc.ca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Parkinson’s associated genes as input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8953"/>
            <a:ext cx="9144000" cy="494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7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human multi-</a:t>
            </a:r>
            <a:r>
              <a:rPr lang="en-US" dirty="0" err="1" smtClean="0"/>
              <a:t>omic</a:t>
            </a:r>
            <a:r>
              <a:rPr lang="en-US" dirty="0" smtClean="0"/>
              <a:t> datasets are online and ready to be studied</a:t>
            </a:r>
          </a:p>
          <a:p>
            <a:r>
              <a:rPr lang="en-US" dirty="0" smtClean="0"/>
              <a:t>Code is available to parse the </a:t>
            </a:r>
            <a:r>
              <a:rPr lang="en-US" dirty="0"/>
              <a:t>v</a:t>
            </a:r>
            <a:r>
              <a:rPr lang="en-US" dirty="0" smtClean="0"/>
              <a:t>ast transcriptomic, </a:t>
            </a:r>
            <a:r>
              <a:rPr lang="en-US" dirty="0" err="1" smtClean="0"/>
              <a:t>metabolomic</a:t>
            </a:r>
            <a:r>
              <a:rPr lang="en-US" dirty="0" smtClean="0"/>
              <a:t>, and </a:t>
            </a:r>
            <a:r>
              <a:rPr lang="en-US" dirty="0" err="1" smtClean="0"/>
              <a:t>connectomic</a:t>
            </a:r>
            <a:r>
              <a:rPr lang="en-US" dirty="0" smtClean="0"/>
              <a:t> data</a:t>
            </a:r>
          </a:p>
          <a:p>
            <a:r>
              <a:rPr lang="en-US" dirty="0" smtClean="0"/>
              <a:t>The Allen Mouse Brain Atlases allow cross-species comparisons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10208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 for sharing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Allen </a:t>
            </a:r>
            <a:r>
              <a:rPr lang="en-US" dirty="0" smtClean="0"/>
              <a:t>Institute for Brain Science</a:t>
            </a:r>
          </a:p>
          <a:p>
            <a:r>
              <a:rPr lang="en-US" dirty="0" smtClean="0"/>
              <a:t>Dr. </a:t>
            </a:r>
            <a:r>
              <a:rPr lang="en-US" dirty="0" err="1" smtClean="0"/>
              <a:t>Russel</a:t>
            </a:r>
            <a:r>
              <a:rPr lang="en-US" dirty="0" smtClean="0"/>
              <a:t> </a:t>
            </a:r>
            <a:r>
              <a:rPr lang="en-US" dirty="0" err="1" smtClean="0"/>
              <a:t>Poldrack</a:t>
            </a:r>
            <a:r>
              <a:rPr lang="en-US" dirty="0" smtClean="0"/>
              <a:t> and co-authors</a:t>
            </a:r>
          </a:p>
          <a:p>
            <a:endParaRPr lang="en-US" dirty="0"/>
          </a:p>
          <a:p>
            <a:r>
              <a:rPr lang="en-US" dirty="0" smtClean="0"/>
              <a:t>Thanks to the </a:t>
            </a:r>
            <a:r>
              <a:rPr lang="en-US" dirty="0" err="1" smtClean="0"/>
              <a:t>BrainHack</a:t>
            </a:r>
            <a:r>
              <a:rPr lang="en-US" dirty="0" smtClean="0"/>
              <a:t> organizers</a:t>
            </a:r>
          </a:p>
          <a:p>
            <a:endParaRPr lang="en-US" dirty="0" smtClean="0"/>
          </a:p>
          <a:p>
            <a:r>
              <a:rPr lang="en-US" dirty="0" smtClean="0"/>
              <a:t>Dr. Tomas </a:t>
            </a:r>
            <a:r>
              <a:rPr lang="en-US" dirty="0" err="1" smtClean="0"/>
              <a:t>Paus</a:t>
            </a:r>
            <a:r>
              <a:rPr lang="en-US" dirty="0" smtClean="0"/>
              <a:t> and lab at </a:t>
            </a:r>
            <a:r>
              <a:rPr lang="en-US" dirty="0" err="1" smtClean="0"/>
              <a:t>Baycrest</a:t>
            </a:r>
            <a:endParaRPr lang="en-US" dirty="0" smtClean="0"/>
          </a:p>
          <a:p>
            <a:r>
              <a:rPr lang="en-US" dirty="0" smtClean="0"/>
              <a:t>Dr. Paul </a:t>
            </a:r>
            <a:r>
              <a:rPr lang="en-US" dirty="0" err="1" smtClean="0"/>
              <a:t>Pavlidis</a:t>
            </a:r>
            <a:r>
              <a:rPr lang="en-US" dirty="0" smtClean="0"/>
              <a:t> and lab at UBC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576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 smtClean="0"/>
              <a:t>Hackathon</a:t>
            </a:r>
            <a:r>
              <a:rPr lang="en-US" b="1" dirty="0" smtClean="0"/>
              <a:t> challenges:</a:t>
            </a:r>
          </a:p>
          <a:p>
            <a:pPr marL="514297" indent="-514297">
              <a:buFont typeface="+mj-lt"/>
              <a:buAutoNum type="arabicPeriod"/>
            </a:pPr>
            <a:r>
              <a:rPr lang="en-US" dirty="0" smtClean="0"/>
              <a:t>Data access</a:t>
            </a:r>
          </a:p>
          <a:p>
            <a:pPr marL="514297" indent="-514297">
              <a:buFont typeface="+mj-lt"/>
              <a:buAutoNum type="arabicPeriod"/>
            </a:pPr>
            <a:r>
              <a:rPr lang="en-US" dirty="0" smtClean="0"/>
              <a:t>Integration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845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1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8198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Allen Human Brain Atlas</a:t>
            </a:r>
          </a:p>
          <a:p>
            <a:pPr lvl="1"/>
            <a:r>
              <a:rPr lang="en-US" dirty="0" smtClean="0"/>
              <a:t>Multi-</a:t>
            </a:r>
            <a:r>
              <a:rPr lang="en-US" dirty="0" err="1" smtClean="0"/>
              <a:t>omic</a:t>
            </a:r>
            <a:r>
              <a:rPr lang="en-US" dirty="0" smtClean="0"/>
              <a:t>: </a:t>
            </a:r>
            <a:r>
              <a:rPr lang="en-US" dirty="0" err="1" smtClean="0"/>
              <a:t>transciptome</a:t>
            </a:r>
            <a:r>
              <a:rPr lang="en-US" dirty="0" smtClean="0"/>
              <a:t>, </a:t>
            </a:r>
            <a:r>
              <a:rPr lang="en-US" dirty="0" err="1" smtClean="0"/>
              <a:t>connectome</a:t>
            </a:r>
            <a:r>
              <a:rPr lang="en-US" dirty="0" smtClean="0"/>
              <a:t> (DTI images)</a:t>
            </a:r>
          </a:p>
          <a:p>
            <a:pPr lvl="1"/>
            <a:r>
              <a:rPr lang="en-US" dirty="0" smtClean="0"/>
              <a:t>Open</a:t>
            </a:r>
          </a:p>
          <a:p>
            <a:r>
              <a:rPr lang="en-US" dirty="0" err="1" smtClean="0"/>
              <a:t>MyConnectome</a:t>
            </a:r>
            <a:endParaRPr lang="en-US" dirty="0" smtClean="0"/>
          </a:p>
          <a:p>
            <a:pPr lvl="1"/>
            <a:r>
              <a:rPr lang="en-US" dirty="0" smtClean="0"/>
              <a:t>Multi-</a:t>
            </a:r>
            <a:r>
              <a:rPr lang="en-US" dirty="0" err="1" smtClean="0"/>
              <a:t>omic</a:t>
            </a:r>
            <a:r>
              <a:rPr lang="en-US" dirty="0" smtClean="0"/>
              <a:t>: </a:t>
            </a:r>
            <a:r>
              <a:rPr lang="en-US" dirty="0" err="1" smtClean="0"/>
              <a:t>connectome</a:t>
            </a:r>
            <a:r>
              <a:rPr lang="en-US" dirty="0" smtClean="0"/>
              <a:t>, </a:t>
            </a:r>
            <a:r>
              <a:rPr lang="en-US" dirty="0" err="1" smtClean="0"/>
              <a:t>transcriptome</a:t>
            </a:r>
            <a:r>
              <a:rPr lang="en-US" dirty="0" smtClean="0"/>
              <a:t>, </a:t>
            </a:r>
            <a:r>
              <a:rPr lang="en-US" dirty="0" err="1" smtClean="0"/>
              <a:t>metabolome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Multi-center</a:t>
            </a:r>
          </a:p>
          <a:p>
            <a:pPr lvl="1"/>
            <a:r>
              <a:rPr lang="en-US" dirty="0" smtClean="0"/>
              <a:t>Open</a:t>
            </a:r>
          </a:p>
          <a:p>
            <a:r>
              <a:rPr lang="en-US" dirty="0" smtClean="0"/>
              <a:t>Allen Mouse Brain Atlases </a:t>
            </a:r>
          </a:p>
          <a:p>
            <a:pPr lvl="1"/>
            <a:r>
              <a:rPr lang="en-US" dirty="0" smtClean="0"/>
              <a:t>Multi-</a:t>
            </a:r>
            <a:r>
              <a:rPr lang="en-US" dirty="0" err="1" smtClean="0"/>
              <a:t>omic</a:t>
            </a:r>
            <a:r>
              <a:rPr lang="en-US" dirty="0" smtClean="0"/>
              <a:t>: </a:t>
            </a:r>
            <a:r>
              <a:rPr lang="en-US" dirty="0" err="1" smtClean="0"/>
              <a:t>transcriptome</a:t>
            </a:r>
            <a:r>
              <a:rPr lang="en-US" dirty="0" smtClean="0"/>
              <a:t>, </a:t>
            </a:r>
            <a:r>
              <a:rPr lang="en-US" dirty="0" err="1" smtClean="0"/>
              <a:t>connectome</a:t>
            </a:r>
            <a:endParaRPr lang="en-US" dirty="0" smtClean="0"/>
          </a:p>
          <a:p>
            <a:pPr lvl="1"/>
            <a:r>
              <a:rPr lang="en-US" dirty="0" smtClean="0"/>
              <a:t>Open</a:t>
            </a:r>
          </a:p>
          <a:p>
            <a:r>
              <a:rPr lang="en-US" dirty="0" smtClean="0"/>
              <a:t>Know of others? Let me know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026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Allen Human Brain Atlas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Comprehensive study of gene expression</a:t>
            </a:r>
          </a:p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6 human postmortem brains</a:t>
            </a:r>
          </a:p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3702 brain samples</a:t>
            </a:r>
          </a:p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58,692 measurements of gene expression</a:t>
            </a:r>
          </a:p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over 200 million gene expression values!</a:t>
            </a:r>
          </a:p>
          <a:p>
            <a:endParaRPr lang="en-US" dirty="0"/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76200" y="6096001"/>
            <a:ext cx="9067800" cy="892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lvl="1" eaLnBrk="1" hangingPunct="1"/>
            <a:r>
              <a:rPr lang="en-US" sz="1400" dirty="0" err="1"/>
              <a:t>Hawrylycz</a:t>
            </a:r>
            <a:r>
              <a:rPr lang="en-US" sz="1400" dirty="0"/>
              <a:t>, et al. (2012) An anatomically comprehensive atlas of the adult human brain </a:t>
            </a:r>
            <a:r>
              <a:rPr lang="en-US" sz="1400" dirty="0" err="1"/>
              <a:t>transcriptome</a:t>
            </a:r>
            <a:r>
              <a:rPr lang="en-US" sz="1400" dirty="0"/>
              <a:t>, Nature 489: 391-399</a:t>
            </a:r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803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Outline </a:t>
            </a:r>
          </a:p>
        </p:txBody>
      </p:sp>
      <p:sp>
        <p:nvSpPr>
          <p:cNvPr id="92162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Epigenetic signals of brain plasticity</a:t>
            </a:r>
          </a:p>
          <a:p>
            <a:pPr lvl="1"/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Integration of molecular data in postmortem brain</a:t>
            </a:r>
          </a:p>
          <a:p>
            <a:pPr lvl="1"/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Integration of molecular and imaging data</a:t>
            </a:r>
          </a:p>
          <a:p>
            <a:pPr lvl="1"/>
            <a:endParaRPr lang="en-US" sz="3200">
              <a:latin typeface="Garamond" charset="0"/>
              <a:ea typeface="ＭＳ Ｐゴシック" charset="0"/>
              <a:cs typeface="ＭＳ Ｐゴシック" charset="0"/>
            </a:endParaRPr>
          </a:p>
          <a:p>
            <a:r>
              <a:rPr lang="en-US" b="1">
                <a:latin typeface="Garamond" charset="0"/>
                <a:ea typeface="ＭＳ Ｐゴシック" charset="0"/>
                <a:cs typeface="ＭＳ Ｐゴシック" charset="0"/>
              </a:rPr>
              <a:t>FreeSurfer view of the cortical transcriptome</a:t>
            </a:r>
          </a:p>
          <a:p>
            <a:pPr lvl="1"/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Integration for cortical regions</a:t>
            </a:r>
          </a:p>
          <a:p>
            <a:pPr lvl="1"/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Cannabis receptor 1 example use case</a:t>
            </a: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2163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873" indent="-28572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2882" indent="-228577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034" indent="-228577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187" indent="-228577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340" indent="-2285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492" indent="-2285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8645" indent="-2285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5797" indent="-2285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684F76F-9219-F542-A8F8-BD5A49D84DD1}" type="slidenum">
              <a:rPr lang="en-US" sz="1200">
                <a:latin typeface="Garamond" charset="0"/>
              </a:rPr>
              <a:pPr eaLnBrk="1" hangingPunct="1"/>
              <a:t>7</a:t>
            </a:fld>
            <a:endParaRPr lang="en-US" sz="1200">
              <a:latin typeface="Garamond" charset="0"/>
            </a:endParaRPr>
          </a:p>
        </p:txBody>
      </p:sp>
      <p:pic>
        <p:nvPicPr>
          <p:cNvPr id="9216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466"/>
            <a:ext cx="9144000" cy="645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4469" y="6503066"/>
            <a:ext cx="9102259" cy="369332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dirty="0" smtClean="0"/>
              <a:t>Slide from 2012_Hackathon_Mike_Hawrylycz_Human_Microarray_Gene_Expression_Data.pdf.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301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1"/>
            <a:ext cx="9144000" cy="672805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503533" y="720451"/>
            <a:ext cx="1465482" cy="1208888"/>
          </a:xfrm>
          <a:prstGeom prst="ellipse">
            <a:avLst/>
          </a:prstGeom>
          <a:noFill/>
          <a:ln w="3810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spcCol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615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0"/>
            <a:ext cx="7718293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393622" y="885296"/>
            <a:ext cx="915926" cy="696028"/>
          </a:xfrm>
          <a:prstGeom prst="ellipse">
            <a:avLst/>
          </a:prstGeom>
          <a:noFill/>
          <a:ln w="3810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spcCol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96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2865</TotalTime>
  <Words>1215</Words>
  <Application>Microsoft Macintosh PowerPoint</Application>
  <PresentationFormat>On-screen Show (4:3)</PresentationFormat>
  <Paragraphs>183</Paragraphs>
  <Slides>38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A quick introduction to two open multi-omic datasets BrainHack 2017, Toronto</vt:lpstr>
      <vt:lpstr>PowerPoint Presentation</vt:lpstr>
      <vt:lpstr>PowerPoint Presentation</vt:lpstr>
      <vt:lpstr>PowerPoint Presentation</vt:lpstr>
      <vt:lpstr>Outline</vt:lpstr>
      <vt:lpstr>Allen Human Brain Atlas</vt:lpstr>
      <vt:lpstr>Outline </vt:lpstr>
      <vt:lpstr>PowerPoint Presentation</vt:lpstr>
      <vt:lpstr>PowerPoint Presentation</vt:lpstr>
      <vt:lpstr>Integration</vt:lpstr>
      <vt:lpstr>Things to know</vt:lpstr>
      <vt:lpstr>Open tools</vt:lpstr>
      <vt:lpstr>PowerPoint Presentation</vt:lpstr>
      <vt:lpstr>For a gene of interest:</vt:lpstr>
      <vt:lpstr>Using the Allen Human Brain Atlas</vt:lpstr>
      <vt:lpstr>PowerPoint Presentation</vt:lpstr>
      <vt:lpstr>Methods</vt:lpstr>
      <vt:lpstr>Example use case</vt:lpstr>
      <vt:lpstr>CNR1 expression shown in TkSurfer</vt:lpstr>
      <vt:lpstr>CNR1 expression across cortical regions correlates with inter-regional differences associated with cannabis use</vt:lpstr>
      <vt:lpstr>For a set of genes of interest:</vt:lpstr>
      <vt:lpstr>PowerPoint Presentation</vt:lpstr>
      <vt:lpstr>PowerPoint Presentation</vt:lpstr>
      <vt:lpstr>MyConnectome</vt:lpstr>
      <vt:lpstr>MyConnectome</vt:lpstr>
      <vt:lpstr>PowerPoint Presentation</vt:lpstr>
      <vt:lpstr>PowerPoint Presentation</vt:lpstr>
      <vt:lpstr>PowerPoint Presentation</vt:lpstr>
      <vt:lpstr>Fully Reproducible </vt:lpstr>
      <vt:lpstr>PowerPoint Presentation</vt:lpstr>
      <vt:lpstr>PowerPoint Presentation</vt:lpstr>
      <vt:lpstr>Multi-centre, Multimodal  &amp; Multi-species</vt:lpstr>
      <vt:lpstr>PowerPoint Presentation</vt:lpstr>
      <vt:lpstr>Allen Mouse Brain tools</vt:lpstr>
      <vt:lpstr>For a set of genes of interest:</vt:lpstr>
      <vt:lpstr>http://excross.chibi.ubc.ca Parkinson’s associated genes as input</vt:lpstr>
      <vt:lpstr>Summary</vt:lpstr>
      <vt:lpstr>Thanks for sharing</vt:lpstr>
    </vt:vector>
  </TitlesOfParts>
  <Company>Rotman Research Institute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Leon French</dc:creator>
  <cp:lastModifiedBy>Leon French</cp:lastModifiedBy>
  <cp:revision>41</cp:revision>
  <dcterms:created xsi:type="dcterms:W3CDTF">2017-02-28T17:03:15Z</dcterms:created>
  <dcterms:modified xsi:type="dcterms:W3CDTF">2017-03-02T16:54:25Z</dcterms:modified>
</cp:coreProperties>
</file>